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7" r:id="rId3"/>
    <p:sldId id="278" r:id="rId4"/>
    <p:sldId id="280" r:id="rId5"/>
    <p:sldId id="281" r:id="rId6"/>
    <p:sldId id="283" r:id="rId7"/>
    <p:sldId id="262" r:id="rId8"/>
    <p:sldId id="284" r:id="rId9"/>
    <p:sldId id="261" r:id="rId10"/>
    <p:sldId id="269" r:id="rId11"/>
    <p:sldId id="285" r:id="rId12"/>
    <p:sldId id="264" r:id="rId13"/>
    <p:sldId id="268" r:id="rId14"/>
    <p:sldId id="265" r:id="rId15"/>
    <p:sldId id="266" r:id="rId16"/>
    <p:sldId id="267" r:id="rId17"/>
    <p:sldId id="270" r:id="rId18"/>
    <p:sldId id="279" r:id="rId19"/>
    <p:sldId id="263" r:id="rId20"/>
    <p:sldId id="271" r:id="rId21"/>
    <p:sldId id="256" r:id="rId22"/>
    <p:sldId id="272" r:id="rId23"/>
    <p:sldId id="273" r:id="rId24"/>
    <p:sldId id="274" r:id="rId25"/>
    <p:sldId id="275" r:id="rId26"/>
    <p:sldId id="276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CE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02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31545-BE58-4D9E-AD55-B7B55A44C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D0A133-CE6A-486E-BFFB-7F90238CB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DA52E-7FDB-4A6B-9A29-AE0D5820A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BAD73-CF28-470D-AEFB-A4FD7705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564942-017D-47F7-8324-072CDF929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532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D6C7E-7D3D-42B3-9FD9-F43E91BE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2CE9A7-0C3F-4925-B6D9-364E1EA1B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E70663-4597-4187-AFE3-83AC1B9A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38BEB-215D-42B6-81FE-394D8CD1A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15CD8A-7372-47AB-9522-4AB2F0A5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215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903090-4D30-48DC-9D35-86668B3EA1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D3546E-41DB-4ADF-9D62-7D0B11190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115464-8F05-49A7-9122-D31D5B635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7CFA0E-CE26-4ACD-973C-552D6ACF3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B634E-34A3-4EDE-9B1A-1E9F6C783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65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D7F41-3C25-4794-9679-9F41FF75F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2F4EBD-780A-4E25-85D4-DCC58A9B5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3ABEC1-88B9-45CE-8DC0-229A4FE7B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60F6F8-904F-4E05-B1B2-B299050A3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750C4F-1F79-4C29-A8F5-ADEA3874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- # 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033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C8849-BBA4-4CFC-AAF4-2C4F299B9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431C29-0B06-4EC0-BDFB-4EE72F4A6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8A02F3-C118-4F60-A51D-C9D40F44A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106C85-474B-4AFE-8E47-423B49995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711619-3AEE-4E65-B891-A6D54D849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488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08A6F-99F9-442E-8E53-B10B1619F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9A73DA-0C23-454C-AA77-35626BCD2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D5FEFD-D2A6-4F87-99FC-4120B29E8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02DC57-9678-42DD-B946-1926AEBBE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202741-5DB0-4CC1-BE7E-1DB1A2676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06D5E4-2F32-48DF-AE41-E4CDE9BDC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664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660EA-A7D9-4062-9B24-93A318AAC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6469A2-C656-418C-B007-C567E8C7C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36ECDF-285E-48E0-97D4-483DFE5F6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062D5E-1653-4338-9BBF-CDF35CBF8E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DCB0E8-B1AD-4A6B-ABBA-8A8F3F14B1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ACC0FB-52DC-4229-BC27-358DF7AF5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261B93-6780-4FEE-8525-4912EB477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FB4DF4-7EC7-4049-982E-DBEBB3EE7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22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01390-18DD-4633-B3B9-92DD29E3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C60154-2CFF-44E3-9090-C61D0DB41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0FDEA4-2C91-4321-B1B7-D01CE332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2782B6-77B8-4128-A255-BA07435A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- 1 -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524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0393DEA-217C-416F-8300-D98E59EF9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4CCD041-7AC4-4A90-BA58-06490A45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480226-E23D-4BBC-A6BA-77C66847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#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5257B46-AD73-4DAA-A487-850CAD2C83DE}"/>
              </a:ext>
            </a:extLst>
          </p:cNvPr>
          <p:cNvCxnSpPr>
            <a:cxnSpLocks/>
          </p:cNvCxnSpPr>
          <p:nvPr userDrawn="1"/>
        </p:nvCxnSpPr>
        <p:spPr>
          <a:xfrm>
            <a:off x="0" y="547254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32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33559-CAC0-42AD-A5F4-86F8CDA2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311B9F-4F31-45F6-8AF3-DA5265FA4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E0E886-6834-47A4-A932-C9D97CCCC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37634C-E583-478E-9C4E-725E407E3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E8A717-480B-4D4A-B5E0-252A5B2F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2CE5DB-F437-4092-A803-7D815DDE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60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0FB18-2E23-43D6-95D3-D02635143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480B49-CBAC-4A51-9C7D-C5E0C0D709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74D30B-B5B0-40C4-B142-2A01BF371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96F359-1EA8-47F9-ACAD-A3BFF9754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775E4D-B919-4715-B71F-A81A1677D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1A7898-4782-4875-A75A-E95B3C03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69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7D34C4-FE7C-4001-BBEE-80E04228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0C9104-3FF1-4328-91D3-ACEF002F5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EC99C-77B3-472D-9AA4-F661F35789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51102-3D39-4CED-9C84-0F43084980E5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75B316-82E8-4229-BA83-C85CF1190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F19978-B773-44B5-8634-5C5A29CA0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5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7A4471-4815-4183-A627-E258C2186BD5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1C7597-5408-4819-BF70-BBF150269C1E}"/>
              </a:ext>
            </a:extLst>
          </p:cNvPr>
          <p:cNvSpPr txBox="1"/>
          <p:nvPr/>
        </p:nvSpPr>
        <p:spPr>
          <a:xfrm>
            <a:off x="408229" y="2718017"/>
            <a:ext cx="11383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3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정책 변화에 따른 수요 예측과 그에 따른 기업의 전략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DD037C-F693-4984-8964-6D653C827E54}"/>
              </a:ext>
            </a:extLst>
          </p:cNvPr>
          <p:cNvSpPr txBox="1"/>
          <p:nvPr/>
        </p:nvSpPr>
        <p:spPr>
          <a:xfrm>
            <a:off x="9741027" y="5599761"/>
            <a:ext cx="1362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김서준</a:t>
            </a:r>
            <a:endParaRPr lang="ko-KR" altLang="en-US" sz="36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887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394FEAB-1A49-499B-8FE0-1C4E09058DE3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6D85ED-2BB6-4968-AA7B-C7F281C63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927" y="1555443"/>
            <a:ext cx="6123471" cy="16619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auto.arima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(ts_skt4,seasonal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stepwise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approximation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)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Series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 panose="020B0609040504020204" pitchFamily="49" charset="0"/>
              </a:rPr>
              <a:t>ts_skt4 ARIMA(5,2,0)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Coefficients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ar1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ar2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ar3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ar4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ar5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-0.5695 -0.3621 -0.1858 -0.2284 -0.4046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s.e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.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0.0989 0.1133 0.1212 0.1183 0.1080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sigma^2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estimated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8.764e+09: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log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likelihood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=-1117.4 AIC=2246.81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AICc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=2247.86 BIC=2261.6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A387B-E6DB-4121-8252-26AE0E44C75A}"/>
              </a:ext>
            </a:extLst>
          </p:cNvPr>
          <p:cNvSpPr txBox="1"/>
          <p:nvPr/>
        </p:nvSpPr>
        <p:spPr>
          <a:xfrm>
            <a:off x="344519" y="784425"/>
            <a:ext cx="548227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활용한 시계열 데이터 분해 값 확인 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B0D97-ED71-42BA-8B9A-AAE19EA6132D}"/>
              </a:ext>
            </a:extLst>
          </p:cNvPr>
          <p:cNvSpPr txBox="1"/>
          <p:nvPr/>
        </p:nvSpPr>
        <p:spPr>
          <a:xfrm>
            <a:off x="344519" y="3429000"/>
            <a:ext cx="8756884" cy="1423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※ Auto 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통해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ACF, PACF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 차분 값을 확인 후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fitted model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을 직접 생성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 dirty="0" err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</a:t>
            </a:r>
            <a:endParaRPr lang="en-US" altLang="ko-KR" sz="2000" b="1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ARIMA(5,2,0) : 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차분 </a:t>
            </a: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회</a:t>
            </a: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PACF </a:t>
            </a:r>
            <a:r>
              <a:rPr lang="ko-KR" altLang="en-US" sz="2000" b="1" dirty="0" err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절단선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lag=5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C02BD7-53E6-404B-BDC3-ADE32289D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9" y="0"/>
            <a:ext cx="7719986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2E35C7-6FC3-4204-BB21-B16512F000D6}"/>
              </a:ext>
            </a:extLst>
          </p:cNvPr>
          <p:cNvSpPr/>
          <p:nvPr/>
        </p:nvSpPr>
        <p:spPr>
          <a:xfrm>
            <a:off x="1066800" y="2174240"/>
            <a:ext cx="210193" cy="4368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5383CA-BFD8-4E4E-BD3D-E949DEE4CC09}"/>
              </a:ext>
            </a:extLst>
          </p:cNvPr>
          <p:cNvSpPr/>
          <p:nvPr/>
        </p:nvSpPr>
        <p:spPr>
          <a:xfrm>
            <a:off x="487681" y="4124960"/>
            <a:ext cx="7719986" cy="3352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3CFF26-CD2B-4F68-B9CF-0E1F049C0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967" y="0"/>
            <a:ext cx="7719986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F1F6B9-414C-431A-AF1B-0A211252BDE4}"/>
              </a:ext>
            </a:extLst>
          </p:cNvPr>
          <p:cNvSpPr/>
          <p:nvPr/>
        </p:nvSpPr>
        <p:spPr>
          <a:xfrm>
            <a:off x="3984333" y="4124960"/>
            <a:ext cx="7719986" cy="3352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5B5B67-60D6-49DC-9190-E9D22912A680}"/>
              </a:ext>
            </a:extLst>
          </p:cNvPr>
          <p:cNvSpPr/>
          <p:nvPr/>
        </p:nvSpPr>
        <p:spPr>
          <a:xfrm>
            <a:off x="5220801" y="2174240"/>
            <a:ext cx="204639" cy="4368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5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F30CCF-9A7C-421D-9684-3C1B60C380D9}"/>
              </a:ext>
            </a:extLst>
          </p:cNvPr>
          <p:cNvSpPr txBox="1"/>
          <p:nvPr/>
        </p:nvSpPr>
        <p:spPr>
          <a:xfrm>
            <a:off x="344519" y="784425"/>
            <a:ext cx="7939674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생성된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AR(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(5,2,0))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모델을 사용하여 예측 모델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4EC9C-4E7F-4179-BEA1-010BF214599F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FE8639-FC47-44C4-AD96-72E8187257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"/>
          <a:stretch/>
        </p:blipFill>
        <p:spPr>
          <a:xfrm>
            <a:off x="111772" y="1535495"/>
            <a:ext cx="6413202" cy="49059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BBFA7D-207C-47F0-8A94-A40CBAA6F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054" y="1535495"/>
            <a:ext cx="5296359" cy="2461473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1BEF420-D3D3-47FB-83ED-9B77D4F192B5}"/>
              </a:ext>
            </a:extLst>
          </p:cNvPr>
          <p:cNvCxnSpPr>
            <a:cxnSpLocks/>
          </p:cNvCxnSpPr>
          <p:nvPr/>
        </p:nvCxnSpPr>
        <p:spPr>
          <a:xfrm>
            <a:off x="6636734" y="3119120"/>
            <a:ext cx="302542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FC4FE6C-6EC9-4905-B30C-2A216D3C9404}"/>
              </a:ext>
            </a:extLst>
          </p:cNvPr>
          <p:cNvCxnSpPr/>
          <p:nvPr/>
        </p:nvCxnSpPr>
        <p:spPr>
          <a:xfrm>
            <a:off x="7142480" y="3119120"/>
            <a:ext cx="0" cy="1320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5330A7-B38B-47A2-8538-1B50D56B91D7}"/>
              </a:ext>
            </a:extLst>
          </p:cNvPr>
          <p:cNvSpPr txBox="1"/>
          <p:nvPr/>
        </p:nvSpPr>
        <p:spPr>
          <a:xfrm>
            <a:off x="6657054" y="4392582"/>
            <a:ext cx="5110694" cy="1885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적합성 판단을 위해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개선 여지가 있다면 모델을 수정</a:t>
            </a:r>
            <a:endParaRPr lang="en-US" altLang="ko-KR" sz="2000" b="1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데이터를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2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회 차분만 진행하였으므로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	    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수정할 수 있는 </a:t>
            </a: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TS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데이터를 재 가공</a:t>
            </a:r>
            <a:endParaRPr lang="en-US" altLang="ko-KR" sz="2000" b="1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352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08DC5A-B034-45D5-98F5-22D68CB3B63F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0FCDCA-A2DE-4E69-BED2-12AF8A9C5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9" y="1462880"/>
            <a:ext cx="7908248" cy="3424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7AA0BD-BA3E-427A-840A-844F69A97E49}"/>
              </a:ext>
            </a:extLst>
          </p:cNvPr>
          <p:cNvSpPr txBox="1"/>
          <p:nvPr/>
        </p:nvSpPr>
        <p:spPr>
          <a:xfrm>
            <a:off x="344519" y="784425"/>
            <a:ext cx="9887643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수정된 </a:t>
            </a:r>
            <a:r>
              <a:rPr lang="ko-KR" altLang="en-US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절단값과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주기성으로 생성된 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(0,1,1)(0,0,1)_12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모델을 사용하여 예측 모델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55A2E9-2BF5-483E-8821-0E903D46D9E2}"/>
              </a:ext>
            </a:extLst>
          </p:cNvPr>
          <p:cNvCxnSpPr/>
          <p:nvPr/>
        </p:nvCxnSpPr>
        <p:spPr>
          <a:xfrm>
            <a:off x="344519" y="3677920"/>
            <a:ext cx="41766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922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F76709-6414-4936-8878-5C328A369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640080"/>
            <a:ext cx="7486072" cy="6177260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C6109F07-82A3-4FEC-969B-A5B7A6087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28" y="1509991"/>
            <a:ext cx="5113579" cy="18466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skt4_modifit &lt;-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arima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log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(ts_skt4),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order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=c(0,1,1),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seasonal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order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=c(0,0,1),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period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=12))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skt4_modipred &lt;-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predict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(skt4_modifit,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n.ahead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=5*12)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ts_skt4 %&gt;%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+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log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() %&gt;%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+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Arima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(c(0,1,1),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seasonal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order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=c(0,0,1),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period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=12)) %&gt;%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+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forecast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=12) %&gt;%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+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autoplot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()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+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ggtitle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('SKT 4G 예측 모델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log,diff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=1 ARIMA')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0E81C0-578F-46C7-B393-7EDFC254928E}"/>
              </a:ext>
            </a:extLst>
          </p:cNvPr>
          <p:cNvSpPr txBox="1"/>
          <p:nvPr/>
        </p:nvSpPr>
        <p:spPr>
          <a:xfrm>
            <a:off x="344519" y="784425"/>
            <a:ext cx="2064989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예측 그래프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42569-1267-4761-A69D-819F2FDBF135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981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6C3F7B-EA36-46C8-AB9E-58D973B5F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59719"/>
            <a:ext cx="6123471" cy="166199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auto.arima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(ts_skt5,seasonal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stepwise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approximation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)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Series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ts_skt5 ARIMA(5,2,0)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Coefficients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ar1 ar2 ar3 ar4 ar5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0.1623 -0.1187 0.2173 -0.1559 -0.2988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s.e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.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0.1037 0.1045 0.1036 0.1058 0.1045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sigma^2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estimated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915386754: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log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likelihood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=-1018.94 AIC=2049.88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AICc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=2050.93 BIC=2064.67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D11761-AB6B-4A5F-B123-931AB36A50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7"/>
          <a:stretch/>
        </p:blipFill>
        <p:spPr>
          <a:xfrm>
            <a:off x="5778500" y="341745"/>
            <a:ext cx="6324600" cy="610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24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E51CC3-9B3D-4027-BC13-F673ECD43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3" y="1221938"/>
            <a:ext cx="3625993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checkresiduals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(skt5_test)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Ljung-Box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test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Residuals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ARIMA(5,2,0)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Q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* = 16.012,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12,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p-value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0.1907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Model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5.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Total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lags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used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17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118470-5D94-46AD-920A-0BDB1D242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709" y="195580"/>
            <a:ext cx="6324600" cy="632460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FCE47EBD-C2AF-43EE-8F8F-0807022C7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287" y="2301577"/>
            <a:ext cx="529952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FF0000"/>
                </a:solidFill>
                <a:latin typeface="Lucida Console" panose="020B0609040504020204" pitchFamily="49" charset="0"/>
              </a:rPr>
              <a:t>※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p-value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0.1907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dirty="0">
                <a:solidFill>
                  <a:srgbClr val="FF0000"/>
                </a:solidFill>
                <a:latin typeface="Lucida Console" panose="020B0609040504020204" pitchFamily="49" charset="0"/>
              </a:rPr>
              <a:t>시계열 분석을 위한 표본데이터의 부족으로 예측 정확성이 조금 낮은 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80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32B605D-F2CF-4940-B3DB-9330C5140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593" y="1293058"/>
            <a:ext cx="3962623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ts_skt5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%&gt;%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Arima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order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=c(5,2,0))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%&gt;%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forecast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()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%&gt;%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autoplot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() +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ggtitle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('SKT 5g 예측 모델')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549511-B97D-4DF0-81F9-4E9C4C71F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580" y="266700"/>
            <a:ext cx="63246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69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87C5994-F1C2-4FAD-8442-EA3A99EA323F}"/>
              </a:ext>
            </a:extLst>
          </p:cNvPr>
          <p:cNvGrpSpPr/>
          <p:nvPr/>
        </p:nvGrpSpPr>
        <p:grpSpPr>
          <a:xfrm>
            <a:off x="2523779" y="65193"/>
            <a:ext cx="7433021" cy="6763279"/>
            <a:chOff x="2523779" y="-111189"/>
            <a:chExt cx="7392381" cy="672630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0AFFB26-9809-449A-A40E-F007B0761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18"/>
            <a:stretch/>
          </p:blipFill>
          <p:spPr>
            <a:xfrm>
              <a:off x="2523779" y="-111189"/>
              <a:ext cx="7392381" cy="6726301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549511-B97D-4DF0-81F9-4E9C4C71F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5211" b="89759" l="15211" r="93223">
                          <a14:foregroundMark x1="92771" y1="30873" x2="92771" y2="30873"/>
                          <a14:foregroundMark x1="93223" y1="40813" x2="93223" y2="40813"/>
                          <a14:foregroundMark x1="74096" y1="76355" x2="74096" y2="76355"/>
                          <a14:foregroundMark x1="77861" y1="69428" x2="73042" y2="76355"/>
                          <a14:foregroundMark x1="73042" y1="76355" x2="69880" y2="85392"/>
                          <a14:foregroundMark x1="69880" y1="85392" x2="64006" y2="89458"/>
                          <a14:foregroundMark x1="80723" y1="62801" x2="70633" y2="83133"/>
                          <a14:foregroundMark x1="63404" y1="89157" x2="47590" y2="89157"/>
                          <a14:foregroundMark x1="47590" y1="89157" x2="15211" y2="89006"/>
                          <a14:foregroundMark x1="73193" y1="80873" x2="70482" y2="85392"/>
                          <a14:foregroundMark x1="69578" y1="88253" x2="70783" y2="85392"/>
                          <a14:foregroundMark x1="69428" y1="88554" x2="64759" y2="89458"/>
                          <a14:foregroundMark x1="67169" y1="89458" x2="67922" y2="89608"/>
                          <a14:foregroundMark x1="67771" y1="89608" x2="65060" y2="89759"/>
                          <a14:foregroundMark x1="75000" y1="75452" x2="77711" y2="70934"/>
                          <a14:foregroundMark x1="74699" y1="75753" x2="75000" y2="76355"/>
                          <a14:foregroundMark x1="78614" y1="68675" x2="77560" y2="71084"/>
                          <a14:foregroundMark x1="79217" y1="66265" x2="79970" y2="667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05" t="6708" b="5908"/>
            <a:stretch/>
          </p:blipFill>
          <p:spPr>
            <a:xfrm>
              <a:off x="3264377" y="1623343"/>
              <a:ext cx="6651783" cy="4575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7626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A98064-25B2-4F08-9EFF-6E2E8668BF0B}"/>
              </a:ext>
            </a:extLst>
          </p:cNvPr>
          <p:cNvSpPr txBox="1"/>
          <p:nvPr/>
        </p:nvSpPr>
        <p:spPr>
          <a:xfrm>
            <a:off x="538483" y="708552"/>
            <a:ext cx="3734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KT </a:t>
            </a:r>
            <a:r>
              <a:rPr lang="ko-KR" altLang="en-US" sz="1400" b="1" dirty="0"/>
              <a:t>가입자 현황에 대한 시계열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2205281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1E5309-C327-4D0E-B280-797783630625}"/>
              </a:ext>
            </a:extLst>
          </p:cNvPr>
          <p:cNvSpPr txBox="1"/>
          <p:nvPr/>
        </p:nvSpPr>
        <p:spPr>
          <a:xfrm>
            <a:off x="538483" y="385283"/>
            <a:ext cx="2768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원본 데이터 시계열 데이터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D884F3-0160-4FF5-B9AA-CA9D18FF00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4336761" y="3695700"/>
            <a:ext cx="7600950" cy="3162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719B77-96ED-40B7-80F0-C47FA6C7ED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9" b="52409"/>
          <a:stretch/>
        </p:blipFill>
        <p:spPr>
          <a:xfrm>
            <a:off x="0" y="803568"/>
            <a:ext cx="7600950" cy="28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80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FA9C679-8A3F-441A-82DF-6BA830C1D2C1}"/>
              </a:ext>
            </a:extLst>
          </p:cNvPr>
          <p:cNvCxnSpPr>
            <a:cxnSpLocks/>
          </p:cNvCxnSpPr>
          <p:nvPr/>
        </p:nvCxnSpPr>
        <p:spPr>
          <a:xfrm>
            <a:off x="0" y="1661198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DDE08BA-9F00-420D-AA7C-61EC231575E2}"/>
              </a:ext>
            </a:extLst>
          </p:cNvPr>
          <p:cNvSpPr txBox="1"/>
          <p:nvPr/>
        </p:nvSpPr>
        <p:spPr>
          <a:xfrm>
            <a:off x="1057517" y="891757"/>
            <a:ext cx="2664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Contents</a:t>
            </a:r>
            <a:endParaRPr lang="ko-KR" altLang="en-US" sz="44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3580BD3-F5C6-4DD1-B1D4-B4340BA6C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883462"/>
              </p:ext>
            </p:extLst>
          </p:nvPr>
        </p:nvGraphicFramePr>
        <p:xfrm>
          <a:off x="7539827" y="4139510"/>
          <a:ext cx="4319664" cy="22427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5955">
                  <a:extLst>
                    <a:ext uri="{9D8B030D-6E8A-4147-A177-3AD203B41FA5}">
                      <a16:colId xmlns:a16="http://schemas.microsoft.com/office/drawing/2014/main" val="2096023005"/>
                    </a:ext>
                  </a:extLst>
                </a:gridCol>
                <a:gridCol w="3583709">
                  <a:extLst>
                    <a:ext uri="{9D8B030D-6E8A-4147-A177-3AD203B41FA5}">
                      <a16:colId xmlns:a16="http://schemas.microsoft.com/office/drawing/2014/main" val="2064379975"/>
                    </a:ext>
                  </a:extLst>
                </a:gridCol>
              </a:tblGrid>
              <a:tr h="7280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Model Overview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83621"/>
                  </a:ext>
                </a:extLst>
              </a:tr>
              <a:tr h="776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Business Analysis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C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221976"/>
                  </a:ext>
                </a:extLst>
              </a:tr>
              <a:tr h="738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Appendix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8546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769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0A8F8-F143-4DA7-8859-7ECDA783E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77" y="376658"/>
            <a:ext cx="5937523" cy="16619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auto.arima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(ts_kt5,seasonal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stepwise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approximation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)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Series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ts_kt5 ARIMA(5,2,0)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Coefficients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ar1 ar2 ar3 ar4 ar5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0.1476 0.0781 0.0011 0.1035 -0.4646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s.e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.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0.0937 0.0943 0.0965 0.0966 0.0950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sigma^2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estimated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3.11e+08: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log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likelihood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=-972.16 AIC=1956.31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AICc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=1957.36 BIC=1971.11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B35CDA-8A67-4266-ACC1-9D3CB1279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00585"/>
            <a:ext cx="9842438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auto.arima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(ts_kt4,seasonal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stepwise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approximation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)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Series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ts_kt4 ARIMA(0,2,1)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Coefficients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ma1 -0.7087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s.e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. 0.0758 sigma^2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estimated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5.714e+09: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log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likelihood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=-1100.57 AIC=2205.13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AICc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=2205.28 BIC=2210.06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696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D00046D6-E954-4544-8F67-CBA63F582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8629" y="323580"/>
            <a:ext cx="7053213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KT</a:t>
            </a:r>
            <a:r>
              <a:rPr lang="ko-KR" alt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4G</a:t>
            </a:r>
            <a:r>
              <a:rPr lang="ko-KR" alt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checkresiduals</a:t>
            </a:r>
            <a:r>
              <a:rPr lang="ko-KR" alt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:</a:t>
            </a:r>
            <a:r>
              <a:rPr lang="ko-KR" alt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 적합한 </a:t>
            </a:r>
            <a:r>
              <a:rPr lang="en-US" altLang="ko-KR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difference </a:t>
            </a:r>
            <a:r>
              <a:rPr lang="ko-KR" alt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및 모델 생성</a:t>
            </a:r>
            <a:r>
              <a:rPr lang="en-US" altLang="ko-KR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(MA(2,2,0))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ko-KR" sz="1200" dirty="0">
              <a:solidFill>
                <a:srgbClr val="0000FF"/>
              </a:solidFill>
              <a:latin typeface="Lucida Console" panose="020B0609040504020204" pitchFamily="49" charset="0"/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checkresiduals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(kt4_fit)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Ljung-Box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test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Residuals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ARIMA(2,2,0)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Q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* = 37.781,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15,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p-value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0.0009719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Model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2.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Total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lags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used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17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664D9B-B71E-4EBE-8C07-E049C0C58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488" y="1401236"/>
            <a:ext cx="7242354" cy="545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60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2EE3AFB-0D78-420A-88C5-C184C0124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918" y="-1152"/>
            <a:ext cx="6859152" cy="685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3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71395A-BA51-4620-ABE3-310A15A50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7" y="681173"/>
            <a:ext cx="6172200" cy="6172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79D7FF-3538-4FF5-BE03-06103D4BF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92" y="681173"/>
            <a:ext cx="6172200" cy="617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E944EC-8BE4-4245-9480-5505C5F018F8}"/>
              </a:ext>
            </a:extLst>
          </p:cNvPr>
          <p:cNvSpPr txBox="1"/>
          <p:nvPr/>
        </p:nvSpPr>
        <p:spPr>
          <a:xfrm>
            <a:off x="36947" y="381586"/>
            <a:ext cx="2876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※ </a:t>
            </a:r>
            <a:r>
              <a:rPr lang="ko-KR" altLang="en-US" sz="1400" b="1" dirty="0"/>
              <a:t>원본 데이터의 </a:t>
            </a:r>
            <a:r>
              <a:rPr lang="en-US" altLang="ko-KR" sz="1400" b="1" dirty="0"/>
              <a:t>ACF, PACF </a:t>
            </a:r>
            <a:r>
              <a:rPr lang="ko-KR" altLang="en-US" sz="1400" b="1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2374777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C53879-28CE-42DB-85C8-DF0B87406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2"/>
          <a:stretch/>
        </p:blipFill>
        <p:spPr>
          <a:xfrm>
            <a:off x="6095999" y="837042"/>
            <a:ext cx="6016337" cy="5809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1AC392-618E-47F9-9981-4E32523FA9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7"/>
          <a:stretch/>
        </p:blipFill>
        <p:spPr>
          <a:xfrm>
            <a:off x="-1" y="837042"/>
            <a:ext cx="6012967" cy="5809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197379-B124-4331-9672-0587373BDB13}"/>
              </a:ext>
            </a:extLst>
          </p:cNvPr>
          <p:cNvSpPr txBox="1"/>
          <p:nvPr/>
        </p:nvSpPr>
        <p:spPr>
          <a:xfrm>
            <a:off x="36947" y="381586"/>
            <a:ext cx="6753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※ </a:t>
            </a:r>
            <a:r>
              <a:rPr lang="ko-KR" altLang="en-US" sz="1400" b="1" dirty="0"/>
              <a:t>원본 데이터의 시계열 데이터과 차분 </a:t>
            </a:r>
            <a:r>
              <a:rPr lang="en-US" altLang="ko-KR" sz="1400" b="1" dirty="0"/>
              <a:t>diff=2</a:t>
            </a:r>
            <a:r>
              <a:rPr lang="ko-KR" altLang="en-US" sz="1400" b="1" dirty="0"/>
              <a:t>로 시행했을 때 시계열 데이터 비교</a:t>
            </a:r>
          </a:p>
        </p:txBody>
      </p:sp>
    </p:spTree>
    <p:extLst>
      <p:ext uri="{BB962C8B-B14F-4D97-AF65-F5344CB8AC3E}">
        <p14:creationId xmlns:p14="http://schemas.microsoft.com/office/powerpoint/2010/main" val="3236421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036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9920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810736-E54F-4D79-A631-B36FC79BD04D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13BE4CF-BA05-405D-9C9C-103C675E1FC8}"/>
              </a:ext>
            </a:extLst>
          </p:cNvPr>
          <p:cNvGrpSpPr/>
          <p:nvPr/>
        </p:nvGrpSpPr>
        <p:grpSpPr>
          <a:xfrm>
            <a:off x="344519" y="875865"/>
            <a:ext cx="10635091" cy="1009496"/>
            <a:chOff x="344519" y="976404"/>
            <a:chExt cx="10635091" cy="100949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0A98064-25B2-4F08-9EFF-6E2E8668BF0B}"/>
                </a:ext>
              </a:extLst>
            </p:cNvPr>
            <p:cNvSpPr txBox="1"/>
            <p:nvPr/>
          </p:nvSpPr>
          <p:spPr>
            <a:xfrm>
              <a:off x="344519" y="976404"/>
              <a:ext cx="106350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5G </a:t>
              </a:r>
              <a:r>
                <a:rPr lang="ko-KR" altLang="en-US" sz="2800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기사 헤드라인 </a:t>
              </a:r>
              <a:r>
                <a:rPr lang="en-US" altLang="ko-KR" sz="2800" b="1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WordCloud</a:t>
              </a:r>
              <a:r>
                <a:rPr lang="ko-KR" altLang="en-US" sz="2800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를 통한 </a:t>
              </a:r>
              <a:r>
                <a:rPr lang="ko-KR" altLang="en-US" sz="2800" b="1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최빈출</a:t>
              </a:r>
              <a:r>
                <a:rPr lang="ko-KR" altLang="en-US" sz="2800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단어를 추출 후 주제 선정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1A43A82-DC09-4E8F-A691-196E35D88C3B}"/>
                </a:ext>
              </a:extLst>
            </p:cNvPr>
            <p:cNvSpPr txBox="1"/>
            <p:nvPr/>
          </p:nvSpPr>
          <p:spPr>
            <a:xfrm>
              <a:off x="1064953" y="1462680"/>
              <a:ext cx="17235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기사 출처 </a:t>
              </a:r>
              <a:r>
                <a:rPr lang="en-US" altLang="ko-KR" sz="28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</a:t>
              </a:r>
              <a:endPara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D3BC1D0-5948-4E2B-AC8F-3BBBA6C1A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502" y="1573515"/>
              <a:ext cx="1474355" cy="28307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42712B0-4FB8-4CC7-8335-48BFF7915F94}"/>
              </a:ext>
            </a:extLst>
          </p:cNvPr>
          <p:cNvSpPr txBox="1"/>
          <p:nvPr/>
        </p:nvSpPr>
        <p:spPr>
          <a:xfrm>
            <a:off x="344519" y="2870501"/>
            <a:ext cx="3876382" cy="1955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검색어 </a:t>
            </a:r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en-US" altLang="ko-KR" sz="28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뉴스 헤드라인 검색 </a:t>
            </a:r>
            <a:endParaRPr lang="en-US" altLang="ko-KR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WordCloud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</a:t>
            </a:r>
          </a:p>
        </p:txBody>
      </p:sp>
      <p:pic>
        <p:nvPicPr>
          <p:cNvPr id="15" name="화면 녹화 14">
            <a:hlinkClick r:id="" action="ppaction://media"/>
            <a:extLst>
              <a:ext uri="{FF2B5EF4-FFF2-40B4-BE49-F238E27FC236}">
                <a16:creationId xmlns:a16="http://schemas.microsoft.com/office/drawing/2014/main" id="{0E5E1693-342E-47CF-8B3A-CABB386423A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44" end="8723.49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93257" y="1695970"/>
            <a:ext cx="6572270" cy="493406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1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57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810736-E54F-4D79-A631-B36FC79BD04D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51329F-E367-41F3-BC8D-8C330BCD61E7}"/>
              </a:ext>
            </a:extLst>
          </p:cNvPr>
          <p:cNvSpPr txBox="1"/>
          <p:nvPr/>
        </p:nvSpPr>
        <p:spPr>
          <a:xfrm>
            <a:off x="344519" y="875865"/>
            <a:ext cx="11670182" cy="518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목표 설정</a:t>
            </a:r>
            <a:endParaRPr lang="en-US" altLang="ko-KR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- 5G 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시대를 위해 각 통신사별로 가입자 유치 및 설비 투자를 위한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8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 예측</a:t>
            </a:r>
            <a:endParaRPr lang="en-US" altLang="ko-KR" sz="2800" b="1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</a:t>
            </a:r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4G</a:t>
            </a:r>
            <a:r>
              <a:rPr lang="ko-KR" altLang="en-US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가입자 수의 </a:t>
            </a:r>
            <a:r>
              <a:rPr lang="ko-KR" altLang="en-US" sz="28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시계열 분석을 통한 </a:t>
            </a:r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 </a:t>
            </a:r>
            <a:r>
              <a:rPr lang="ko-KR" altLang="en-US" sz="28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 예측 모델 생성</a:t>
            </a:r>
            <a:endParaRPr lang="en-US" altLang="ko-KR" sz="2800" b="1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데이터 준비</a:t>
            </a:r>
            <a:endParaRPr lang="en-US" altLang="ko-KR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과학기술정보통신부에서 제공하는 무선데이터 가입자 현황</a:t>
            </a:r>
            <a:endParaRPr lang="en-US" altLang="ko-KR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	(2013.01.01~2020.05.31 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까지의 누적 데이터 정리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- 5G 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현 가입자와 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4G 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 데이터의 수요 예측 모형 모델 준비</a:t>
            </a:r>
          </a:p>
        </p:txBody>
      </p:sp>
    </p:spTree>
    <p:extLst>
      <p:ext uri="{BB962C8B-B14F-4D97-AF65-F5344CB8AC3E}">
        <p14:creationId xmlns:p14="http://schemas.microsoft.com/office/powerpoint/2010/main" val="3088973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810736-E54F-4D79-A631-B36FC79BD04D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51329F-E367-41F3-BC8D-8C330BCD61E7}"/>
              </a:ext>
            </a:extLst>
          </p:cNvPr>
          <p:cNvSpPr txBox="1"/>
          <p:nvPr/>
        </p:nvSpPr>
        <p:spPr>
          <a:xfrm>
            <a:off x="344519" y="875865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소개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AE3CAB-0AE8-4207-BFE0-F96A7D9C1EC8}"/>
              </a:ext>
            </a:extLst>
          </p:cNvPr>
          <p:cNvGrpSpPr/>
          <p:nvPr/>
        </p:nvGrpSpPr>
        <p:grpSpPr>
          <a:xfrm>
            <a:off x="6096000" y="1306721"/>
            <a:ext cx="5659234" cy="4762913"/>
            <a:chOff x="1917800" y="1739963"/>
            <a:chExt cx="5659234" cy="476291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571FD4B-5898-48CE-AA49-968EE64B3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7800" y="1739963"/>
              <a:ext cx="3017782" cy="476291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6D1E77F-CF7C-4B8F-83D9-E817441E3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457" y="1739963"/>
              <a:ext cx="2278577" cy="46105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D4BD66D-42FA-426B-B750-647FD769D2F8}"/>
              </a:ext>
            </a:extLst>
          </p:cNvPr>
          <p:cNvSpPr txBox="1"/>
          <p:nvPr/>
        </p:nvSpPr>
        <p:spPr>
          <a:xfrm>
            <a:off x="344519" y="1478353"/>
            <a:ext cx="431893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통계 데이터 정제를 통한</a:t>
            </a:r>
            <a:endParaRPr lang="en-US" altLang="ko-KR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 수 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Data Frame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화</a:t>
            </a:r>
            <a:endParaRPr lang="en-US" altLang="ko-KR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endParaRPr lang="en-US" altLang="ko-KR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수집 기간내에서</a:t>
            </a:r>
            <a:endParaRPr lang="en-US" altLang="ko-KR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skt4 : 4G 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endParaRPr lang="en-US" altLang="ko-KR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skt5 : 5G 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endParaRPr lang="en-US" altLang="ko-KR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endParaRPr lang="en-US" altLang="ko-KR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 Data Frame</a:t>
            </a:r>
          </a:p>
          <a:p>
            <a:pPr lvl="1"/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89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수집된 데이터</a:t>
            </a:r>
          </a:p>
        </p:txBody>
      </p:sp>
    </p:spTree>
    <p:extLst>
      <p:ext uri="{BB962C8B-B14F-4D97-AF65-F5344CB8AC3E}">
        <p14:creationId xmlns:p14="http://schemas.microsoft.com/office/powerpoint/2010/main" val="2600902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0F2DFF5-4C71-45F7-9B90-9196C8640C5F}"/>
              </a:ext>
            </a:extLst>
          </p:cNvPr>
          <p:cNvGrpSpPr/>
          <p:nvPr/>
        </p:nvGrpSpPr>
        <p:grpSpPr>
          <a:xfrm>
            <a:off x="6100976" y="1297492"/>
            <a:ext cx="5718914" cy="4764525"/>
            <a:chOff x="6011825" y="1128242"/>
            <a:chExt cx="5718914" cy="476452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AB0BFAE-9A79-453D-9F11-8846193D5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825" y="1137475"/>
              <a:ext cx="2865368" cy="475529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BB03634-B540-4B57-9DB5-6C305E920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5955" y="1128242"/>
              <a:ext cx="2354784" cy="46181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0810736-E54F-4D79-A631-B36FC79BD04D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04A16-50BF-42B7-A922-60F48E5455AC}"/>
              </a:ext>
            </a:extLst>
          </p:cNvPr>
          <p:cNvSpPr txBox="1"/>
          <p:nvPr/>
        </p:nvSpPr>
        <p:spPr>
          <a:xfrm>
            <a:off x="344519" y="875865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AEF5B3-7E20-4CCC-94E6-E40270023D4A}"/>
              </a:ext>
            </a:extLst>
          </p:cNvPr>
          <p:cNvSpPr txBox="1"/>
          <p:nvPr/>
        </p:nvSpPr>
        <p:spPr>
          <a:xfrm>
            <a:off x="344519" y="1478353"/>
            <a:ext cx="419858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 비교를 위한</a:t>
            </a:r>
            <a:endParaRPr lang="en-US" altLang="ko-KR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KT 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 수 데이터</a:t>
            </a:r>
            <a:endParaRPr lang="en-US" altLang="ko-KR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endParaRPr lang="en-US" altLang="ko-KR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수집 기간내에서</a:t>
            </a:r>
            <a:endParaRPr lang="en-US" altLang="ko-KR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kt4 : 4G 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endParaRPr lang="en-US" altLang="ko-KR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kt5 : 5G 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endParaRPr lang="en-US" altLang="ko-KR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endParaRPr lang="en-US" altLang="ko-KR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KT Data Frame</a:t>
            </a:r>
          </a:p>
          <a:p>
            <a:pPr lvl="1"/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89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수집된 데이터</a:t>
            </a:r>
          </a:p>
        </p:txBody>
      </p:sp>
    </p:spTree>
    <p:extLst>
      <p:ext uri="{BB962C8B-B14F-4D97-AF65-F5344CB8AC3E}">
        <p14:creationId xmlns:p14="http://schemas.microsoft.com/office/powerpoint/2010/main" val="610823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9BC9A1-F0D9-4C3B-957F-A6520FBF511A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6BADC-419C-4332-9E1D-57D93C61DE9B}"/>
              </a:ext>
            </a:extLst>
          </p:cNvPr>
          <p:cNvSpPr txBox="1"/>
          <p:nvPr/>
        </p:nvSpPr>
        <p:spPr>
          <a:xfrm>
            <a:off x="344519" y="875865"/>
            <a:ext cx="11715067" cy="38949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시계열 분석</a:t>
            </a:r>
            <a:endParaRPr lang="en-US" altLang="ko-KR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AR,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MA,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등의 모델을 통해 연속된 기간의 데이터를 분해하여 분석</a:t>
            </a:r>
          </a:p>
          <a:p>
            <a:pPr>
              <a:lnSpc>
                <a:spcPct val="150000"/>
              </a:lnSpc>
            </a:pPr>
            <a:endParaRPr lang="en-US" altLang="ko-KR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기본 분석 도구</a:t>
            </a:r>
            <a:endParaRPr lang="en-US" altLang="ko-KR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AR,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MA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모델을 통해 예측 모델 생성</a:t>
            </a:r>
            <a:endParaRPr lang="en-US" altLang="ko-KR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원형 데이터를 시계열 분석을 위한 데이터로 정제작업</a:t>
            </a:r>
          </a:p>
        </p:txBody>
      </p:sp>
    </p:spTree>
    <p:extLst>
      <p:ext uri="{BB962C8B-B14F-4D97-AF65-F5344CB8AC3E}">
        <p14:creationId xmlns:p14="http://schemas.microsoft.com/office/powerpoint/2010/main" val="3595788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9BC9A1-F0D9-4C3B-957F-A6520FBF511A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539E81-E0AD-469C-B967-1E9759143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2" r="5017"/>
          <a:stretch/>
        </p:blipFill>
        <p:spPr>
          <a:xfrm>
            <a:off x="6179127" y="812800"/>
            <a:ext cx="5237018" cy="51325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107CBE-E385-4A04-A381-1230BC0223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1" r="3963" b="2153"/>
          <a:stretch/>
        </p:blipFill>
        <p:spPr>
          <a:xfrm>
            <a:off x="0" y="812800"/>
            <a:ext cx="5902036" cy="4942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E39ED1-0292-4E60-98CE-60D50ECC37D4}"/>
              </a:ext>
            </a:extLst>
          </p:cNvPr>
          <p:cNvSpPr txBox="1"/>
          <p:nvPr/>
        </p:nvSpPr>
        <p:spPr>
          <a:xfrm>
            <a:off x="2219331" y="5790406"/>
            <a:ext cx="188962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원본 데이터 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plot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3987F6-9704-4B48-A1DD-B8933AE875E0}"/>
              </a:ext>
            </a:extLst>
          </p:cNvPr>
          <p:cNvSpPr txBox="1"/>
          <p:nvPr/>
        </p:nvSpPr>
        <p:spPr>
          <a:xfrm>
            <a:off x="7107146" y="5790406"/>
            <a:ext cx="380585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Time Series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변환 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plot + </a:t>
            </a:r>
            <a:r>
              <a:rPr lang="ko-KR" altLang="en-US" sz="2000" dirty="0" err="1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회귀직선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459D6AA-18C5-47EC-A33E-EAB37B058BFD}"/>
              </a:ext>
            </a:extLst>
          </p:cNvPr>
          <p:cNvSpPr/>
          <p:nvPr/>
        </p:nvSpPr>
        <p:spPr>
          <a:xfrm rot="19301668">
            <a:off x="6206836" y="2544620"/>
            <a:ext cx="5181600" cy="26785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E82DD0F4-466D-4385-A4FF-6EC378D8DB37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8559800" y="2860040"/>
            <a:ext cx="901700" cy="64008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92EE657-D416-49A4-BFE4-8535347129B3}"/>
              </a:ext>
            </a:extLst>
          </p:cNvPr>
          <p:cNvSpPr txBox="1"/>
          <p:nvPr/>
        </p:nvSpPr>
        <p:spPr>
          <a:xfrm>
            <a:off x="9461500" y="3315454"/>
            <a:ext cx="973343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회귀직선</a:t>
            </a:r>
            <a:endParaRPr lang="ko-KR" altLang="en-US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013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A05EB11-4449-4D5D-902A-EBBADE8653D3}"/>
              </a:ext>
            </a:extLst>
          </p:cNvPr>
          <p:cNvGrpSpPr/>
          <p:nvPr/>
        </p:nvGrpSpPr>
        <p:grpSpPr>
          <a:xfrm>
            <a:off x="221728" y="1682313"/>
            <a:ext cx="5950347" cy="1477328"/>
            <a:chOff x="145653" y="184053"/>
            <a:chExt cx="5950347" cy="1477328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1D140E49-0FF1-4109-91BB-712453E23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653" y="184053"/>
              <a:ext cx="5950347" cy="147732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## 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skt</a:t>
              </a:r>
              <a:r>
                <a:rPr kumimoji="0" lang="en-US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4g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 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data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 분기별 </a:t>
              </a:r>
              <a:r>
                <a:rPr kumimoji="0" lang="ko-KR" altLang="en-US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시계열 분석</a:t>
              </a:r>
              <a:endPara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&gt;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freq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 &gt; ts_skt4 &lt;- 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ts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df_sk$skt,start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=c(2013,1),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frequency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 = 12) </a:t>
              </a:r>
              <a:endPara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endParaRPr>
            </a:p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&gt;</a:t>
              </a:r>
              <a:r>
                <a:rPr lang="ko-KR" altLang="ko-KR" sz="1200" dirty="0" err="1">
                  <a:solidFill>
                    <a:srgbClr val="0000FF"/>
                  </a:solidFill>
                  <a:latin typeface="Lucida Console" panose="020B0609040504020204" pitchFamily="49" charset="0"/>
                </a:rPr>
                <a:t>start</a:t>
              </a:r>
              <a:r>
                <a:rPr lang="ko-KR" altLang="ko-KR" sz="120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(ts_skt4) </a:t>
              </a:r>
              <a:endParaRPr lang="en-US" altLang="ko-KR" sz="1200" dirty="0">
                <a:solidFill>
                  <a:srgbClr val="0000FF"/>
                </a:solidFill>
                <a:latin typeface="Lucida Console" panose="020B0609040504020204" pitchFamily="49" charset="0"/>
              </a:endParaRPr>
            </a:p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1200"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[1] 2013 1</a:t>
              </a:r>
              <a:endPara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&gt;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end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(ts_skt4) </a:t>
              </a:r>
              <a:endPara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[1] 2020 5 </a:t>
              </a:r>
              <a:endPara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&gt;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dev.new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()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 </a:t>
              </a:r>
              <a:endPara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&gt;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plot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decompose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(ts_skt4))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C313D30D-8E4B-4E9C-9FE7-FA28B972A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363" y="922717"/>
              <a:ext cx="3983463" cy="1846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ko-KR" sz="12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Lucida Console" panose="020B0609040504020204" pitchFamily="49" charset="0"/>
                </a:rPr>
                <a:t>※ end(ts_skt4) : </a:t>
              </a:r>
              <a:r>
                <a:rPr kumimoji="0" lang="ko-KR" altLang="en-US" sz="12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Lucida Console" panose="020B0609040504020204" pitchFamily="49" charset="0"/>
                </a:rPr>
                <a:t>시계열 분석이 끝나는 지점 확인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DA12436-5A1C-45E9-BA6F-BF7F42AA4437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BCB5C6-575F-4FDB-9FC5-3F55DBD4621A}"/>
              </a:ext>
            </a:extLst>
          </p:cNvPr>
          <p:cNvSpPr txBox="1"/>
          <p:nvPr/>
        </p:nvSpPr>
        <p:spPr>
          <a:xfrm>
            <a:off x="344519" y="784425"/>
            <a:ext cx="5704767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decompose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활용한 정상성 및 계절적 주기성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CAE63B-CE6F-404F-B33A-133E9C1BB4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" t="1761" r="3197" b="3654"/>
          <a:stretch/>
        </p:blipFill>
        <p:spPr>
          <a:xfrm>
            <a:off x="6142716" y="784425"/>
            <a:ext cx="6049284" cy="5982136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C8F2A3F6-26E8-46A1-9972-A315DB367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38FE3C-1DE9-4D3E-87EA-162D886B1064}"/>
              </a:ext>
            </a:extLst>
          </p:cNvPr>
          <p:cNvSpPr/>
          <p:nvPr/>
        </p:nvSpPr>
        <p:spPr>
          <a:xfrm>
            <a:off x="6089926" y="3775493"/>
            <a:ext cx="6049284" cy="12435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61EA4F-9972-4CF3-8F17-6D22DCF99BFE}"/>
              </a:ext>
            </a:extLst>
          </p:cNvPr>
          <p:cNvSpPr txBox="1"/>
          <p:nvPr/>
        </p:nvSpPr>
        <p:spPr>
          <a:xfrm>
            <a:off x="344519" y="3945138"/>
            <a:ext cx="5740674" cy="96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계절적 주기성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일정한 기간동안 반복해서 그래프가 나타남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94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1025</Words>
  <Application>Microsoft Office PowerPoint</Application>
  <PresentationFormat>와이드스크린</PresentationFormat>
  <Paragraphs>147</Paragraphs>
  <Slides>26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경기천년제목 Medium</vt:lpstr>
      <vt:lpstr>맑은 고딕</vt:lpstr>
      <vt:lpstr>Arial</vt:lpstr>
      <vt:lpstr>Lucida Console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Seojun KIM</dc:creator>
  <cp:lastModifiedBy>Seojun KIM</cp:lastModifiedBy>
  <cp:revision>37</cp:revision>
  <dcterms:created xsi:type="dcterms:W3CDTF">2020-07-18T08:25:07Z</dcterms:created>
  <dcterms:modified xsi:type="dcterms:W3CDTF">2020-07-19T09:21:06Z</dcterms:modified>
</cp:coreProperties>
</file>